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679" r:id="rId2"/>
    <p:sldId id="680" r:id="rId3"/>
    <p:sldId id="688" r:id="rId4"/>
    <p:sldId id="689" r:id="rId5"/>
    <p:sldId id="690" r:id="rId6"/>
    <p:sldId id="691" r:id="rId7"/>
    <p:sldId id="692" r:id="rId8"/>
    <p:sldId id="693" r:id="rId9"/>
    <p:sldId id="694" r:id="rId10"/>
  </p:sldIdLst>
  <p:sldSz cx="9144000" cy="6858000" type="screen4x3"/>
  <p:notesSz cx="7099300" cy="10234613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FF3300"/>
    <a:srgbClr val="99FF99"/>
    <a:srgbClr val="006600"/>
    <a:srgbClr val="339966"/>
    <a:srgbClr val="339933"/>
    <a:srgbClr val="FFDF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40" autoAdjust="0"/>
  </p:normalViewPr>
  <p:slideViewPr>
    <p:cSldViewPr>
      <p:cViewPr>
        <p:scale>
          <a:sx n="90" d="100"/>
          <a:sy n="90" d="100"/>
        </p:scale>
        <p:origin x="-78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fld id="{AC444C24-1A28-42BF-B591-5829321AB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78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fld id="{4ACFF9F9-8C4B-4407-9933-87E2688279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6903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1143000"/>
            <a:ext cx="6172200" cy="189436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002060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3022122"/>
            <a:ext cx="6172200" cy="1371600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rgbClr val="002060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5178552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358B7432-FD0F-4EBD-A8E6-D4E64C0E6190}" type="datetime1">
              <a:rPr lang="en-US" smtClean="0"/>
              <a:t>4/14/2015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8FE215-8876-4708-B97B-E3AB79CEB1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A100FF3C-8E03-4725-AD32-7DAE8B1E239F}" type="datetime1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7106-1973-4AE2-BE3F-6870C0AF1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0BEEE53C-EFAB-49DC-9495-A131E16B1A66}" type="datetime1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B60E0-86A8-41BA-BFC0-A2D810264E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8717A42F-3CEE-4241-8EE3-4092E0BCEA33}" type="datetime1">
              <a:rPr lang="en-US" smtClean="0"/>
              <a:t>4/14/2015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C73575-CA9B-460E-821E-2267D3F17D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FD4119E5-F87F-4AFC-A8B3-BB2BA2228D05}" type="datetime1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E8C-3A80-480A-9D92-D0389F68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90344EA3-F332-4DE8-8431-C6F6F7F34C30}" type="datetime1">
              <a:rPr lang="en-US" smtClean="0"/>
              <a:t>4/14/2015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F9CB0-B686-45AF-BF9C-BB149AA5F5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7467600" cy="5254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D7FDE6-DC96-4876-804D-64CA306F8D6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b="1" kern="1200" cap="small" baseline="0">
          <a:solidFill>
            <a:srgbClr val="002060"/>
          </a:solidFill>
          <a:latin typeface="Calibri" pitchFamily="34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Declaring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077200" cy="34290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dirty="0"/>
              <a:t>To declare an array, we must </a:t>
            </a:r>
            <a:r>
              <a:rPr lang="en-US" dirty="0" smtClean="0"/>
              <a:t>declare:</a:t>
            </a:r>
          </a:p>
          <a:p>
            <a:pPr lvl="1">
              <a:lnSpc>
                <a:spcPct val="120000"/>
              </a:lnSpc>
              <a:spcBef>
                <a:spcPts val="500"/>
              </a:spcBef>
            </a:pPr>
            <a:r>
              <a:rPr lang="en-US" dirty="0" smtClean="0"/>
              <a:t>The array </a:t>
            </a:r>
            <a:r>
              <a:rPr lang="en-US" b="1" dirty="0" smtClean="0">
                <a:solidFill>
                  <a:srgbClr val="FF0000"/>
                </a:solidFill>
              </a:rPr>
              <a:t>name</a:t>
            </a:r>
            <a:endParaRPr lang="en-US" b="1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500"/>
              </a:spcBef>
            </a:pP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type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array element</a:t>
            </a:r>
          </a:p>
          <a:p>
            <a:pPr lvl="1">
              <a:lnSpc>
                <a:spcPct val="120000"/>
              </a:lnSpc>
              <a:spcBef>
                <a:spcPts val="500"/>
              </a:spcBef>
            </a:pP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number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en-US" dirty="0" smtClean="0"/>
              <a:t>array elements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dirty="0" smtClean="0"/>
              <a:t>Example: </a:t>
            </a: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double x[8];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dirty="0" smtClean="0"/>
              <a:t>Associate </a:t>
            </a:r>
            <a:r>
              <a:rPr lang="en-US" dirty="0"/>
              <a:t>8 elements with array name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x</a:t>
            </a:r>
          </a:p>
          <a:p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5" name="Picture 4" descr="fig0801"/>
          <p:cNvPicPr preferRelativeResize="0"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84"/>
          <a:stretch/>
        </p:blipFill>
        <p:spPr bwMode="auto">
          <a:xfrm>
            <a:off x="762000" y="4610094"/>
            <a:ext cx="6859162" cy="171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655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Indexing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143000"/>
            <a:ext cx="8229600" cy="5410200"/>
          </a:xfrm>
        </p:spPr>
        <p:txBody>
          <a:bodyPr>
            <a:noAutofit/>
          </a:bodyPr>
          <a:lstStyle/>
          <a:p>
            <a:pPr marL="273050" indent="0">
              <a:lnSpc>
                <a:spcPct val="140000"/>
              </a:lnSpc>
              <a:spcBef>
                <a:spcPts val="500"/>
              </a:spcBef>
              <a:buNone/>
            </a:pP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double x[8];</a:t>
            </a:r>
          </a:p>
          <a:p>
            <a:pPr>
              <a:lnSpc>
                <a:spcPct val="140000"/>
              </a:lnSpc>
              <a:spcBef>
                <a:spcPts val="500"/>
              </a:spcBef>
            </a:pPr>
            <a:r>
              <a:rPr lang="en-US" dirty="0"/>
              <a:t>Each </a:t>
            </a:r>
            <a:r>
              <a:rPr lang="en-US" b="1" dirty="0">
                <a:solidFill>
                  <a:srgbClr val="FF0000"/>
                </a:solidFill>
              </a:rPr>
              <a:t>element</a:t>
            </a:r>
            <a:r>
              <a:rPr lang="en-US" dirty="0"/>
              <a:t> of </a:t>
            </a: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en-US" dirty="0" smtClean="0"/>
              <a:t> stores a value </a:t>
            </a:r>
            <a:r>
              <a:rPr lang="en-US" dirty="0"/>
              <a:t>of type 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double</a:t>
            </a:r>
            <a:endParaRPr lang="en-US" b="1" dirty="0" smtClean="0">
              <a:solidFill>
                <a:srgbClr val="0033CC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40000"/>
              </a:lnSpc>
              <a:spcBef>
                <a:spcPts val="500"/>
              </a:spcBef>
            </a:pPr>
            <a:r>
              <a:rPr lang="en-US" dirty="0"/>
              <a:t>The elements are 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indexed</a:t>
            </a:r>
            <a:r>
              <a:rPr lang="en-US" dirty="0" smtClean="0"/>
              <a:t> starting </a:t>
            </a:r>
            <a:r>
              <a:rPr lang="en-US" dirty="0"/>
              <a:t>with </a:t>
            </a:r>
            <a:r>
              <a:rPr lang="en-US" b="1" dirty="0" smtClean="0">
                <a:solidFill>
                  <a:srgbClr val="FF0000"/>
                </a:solidFill>
              </a:rPr>
              <a:t>index 0</a:t>
            </a:r>
            <a:endParaRPr lang="en-US" b="1" dirty="0">
              <a:solidFill>
                <a:srgbClr val="FF0000"/>
              </a:solidFill>
            </a:endParaRPr>
          </a:p>
          <a:p>
            <a:pPr lvl="1">
              <a:lnSpc>
                <a:spcPct val="140000"/>
              </a:lnSpc>
              <a:spcBef>
                <a:spcPts val="500"/>
              </a:spcBef>
            </a:pPr>
            <a:r>
              <a:rPr lang="en-US" dirty="0"/>
              <a:t>An array with </a:t>
            </a:r>
            <a:r>
              <a:rPr lang="en-US" b="1" dirty="0">
                <a:solidFill>
                  <a:srgbClr val="FF0000"/>
                </a:solidFill>
              </a:rPr>
              <a:t>8 elements</a:t>
            </a:r>
            <a:r>
              <a:rPr lang="en-US" dirty="0"/>
              <a:t> </a:t>
            </a:r>
            <a:r>
              <a:rPr lang="en-US" dirty="0" smtClean="0"/>
              <a:t>is indexed from </a:t>
            </a:r>
            <a:r>
              <a:rPr lang="en-US" b="1" dirty="0" smtClean="0">
                <a:solidFill>
                  <a:srgbClr val="FF0000"/>
                </a:solidFill>
              </a:rPr>
              <a:t>0 to 7</a:t>
            </a:r>
            <a:endParaRPr lang="en-US" b="1" dirty="0">
              <a:solidFill>
                <a:srgbClr val="FF0000"/>
              </a:solidFill>
            </a:endParaRPr>
          </a:p>
          <a:p>
            <a:pPr>
              <a:lnSpc>
                <a:spcPct val="140000"/>
              </a:lnSpc>
              <a:spcBef>
                <a:spcPts val="500"/>
              </a:spcBef>
            </a:pP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x[0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]</a:t>
            </a:r>
            <a:r>
              <a:rPr lang="en-US" b="1" dirty="0"/>
              <a:t> </a:t>
            </a:r>
            <a:r>
              <a:rPr lang="en-US" dirty="0" smtClean="0"/>
              <a:t>refers </a:t>
            </a:r>
            <a:r>
              <a:rPr lang="en-US" dirty="0"/>
              <a:t>to </a:t>
            </a:r>
            <a:r>
              <a:rPr lang="en-US" b="1" dirty="0" smtClean="0">
                <a:solidFill>
                  <a:srgbClr val="FF0000"/>
                </a:solidFill>
              </a:rPr>
              <a:t>0th </a:t>
            </a:r>
            <a:r>
              <a:rPr lang="en-US" b="1" dirty="0">
                <a:solidFill>
                  <a:srgbClr val="FF0000"/>
                </a:solidFill>
              </a:rPr>
              <a:t>element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(first element) of array </a:t>
            </a: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</a:t>
            </a:r>
          </a:p>
          <a:p>
            <a:pPr>
              <a:lnSpc>
                <a:spcPct val="140000"/>
              </a:lnSpc>
              <a:spcBef>
                <a:spcPts val="500"/>
              </a:spcBef>
            </a:pP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x[1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]</a:t>
            </a:r>
            <a:r>
              <a:rPr lang="en-US" dirty="0"/>
              <a:t> is the next element in the array, and so </a:t>
            </a:r>
            <a:r>
              <a:rPr lang="en-US" dirty="0" smtClean="0"/>
              <a:t>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176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2400"/>
            <a:ext cx="8229600" cy="5715000"/>
          </a:xfrm>
          <a:ln>
            <a:solidFill>
              <a:srgbClr val="0033CC"/>
            </a:solidFill>
          </a:ln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include&lt;</a:t>
            </a:r>
            <a:r>
              <a:rPr lang="en-US" sz="2000" b="1" dirty="0" err="1">
                <a:latin typeface="Consolas" pitchFamily="49" charset="0"/>
                <a:cs typeface="Consolas" pitchFamily="49" charset="0"/>
              </a:rPr>
              <a:t>stdio.h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&gt;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b="1" dirty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#define </a:t>
            </a:r>
            <a:r>
              <a:rPr lang="en-US" b="1" u="sng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SIZE</a:t>
            </a:r>
            <a:r>
              <a:rPr lang="en-US" b="1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b="1" u="sng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10</a:t>
            </a:r>
            <a:r>
              <a:rPr lang="en-US" b="1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    </a:t>
            </a:r>
            <a:r>
              <a:rPr lang="en-US" b="1" i="1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/* array size */</a:t>
            </a:r>
            <a:endParaRPr lang="en-US" b="1" i="1" dirty="0">
              <a:solidFill>
                <a:srgbClr val="FF3300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main(void) {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	double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2400" b="1" u="sng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SIZE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];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endParaRPr lang="en-US" sz="2000" b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;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for (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i=0</a:t>
            </a:r>
            <a:r>
              <a:rPr lang="en-US" sz="2000" b="1" dirty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; </a:t>
            </a:r>
            <a:r>
              <a:rPr lang="en-US" sz="2000" b="1" dirty="0" err="1" smtClean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i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2000" b="1" u="sng" dirty="0" smtClean="0">
                <a:solidFill>
                  <a:srgbClr val="FF3300"/>
                </a:solidFill>
                <a:latin typeface="Consolas" pitchFamily="49" charset="0"/>
                <a:cs typeface="Consolas" pitchFamily="49" charset="0"/>
              </a:rPr>
              <a:t>SIZE</a:t>
            </a:r>
            <a:r>
              <a:rPr lang="en-US" sz="2000" b="1" dirty="0" smtClean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; </a:t>
            </a:r>
            <a:r>
              <a:rPr lang="en-US" sz="2000" b="1" dirty="0" smtClean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i++) {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printf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("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Enter 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element[%d]: 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", 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i);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	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scanf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("%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lf", </a:t>
            </a:r>
            <a:r>
              <a:rPr lang="en-US" sz="4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&amp;</a:t>
            </a:r>
            <a:r>
              <a:rPr lang="en-US" sz="20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[i]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);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 smtClean="0">
                <a:solidFill>
                  <a:srgbClr val="006600"/>
                </a:solidFill>
                <a:latin typeface="Consolas" pitchFamily="49" charset="0"/>
                <a:cs typeface="Consolas" pitchFamily="49" charset="0"/>
              </a:rPr>
              <a:t>} 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printf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("\n");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for (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i=0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i&lt;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SIZE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++){</a:t>
            </a:r>
            <a:endParaRPr lang="en-US" sz="2000" b="1" dirty="0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printf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("Element[%d] is 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%f\n</a:t>
            </a:r>
            <a:r>
              <a:rPr lang="en-US" sz="2000" b="1" dirty="0">
                <a:latin typeface="Consolas" pitchFamily="49" charset="0"/>
                <a:cs typeface="Consolas" pitchFamily="49" charset="0"/>
              </a:rPr>
              <a:t>", i, </a:t>
            </a:r>
            <a:r>
              <a:rPr lang="en-US" sz="20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x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[i]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);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}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>
                <a:latin typeface="Consolas" pitchFamily="49" charset="0"/>
                <a:cs typeface="Consolas" pitchFamily="49" charset="0"/>
              </a:rPr>
              <a:t>	return 0;</a:t>
            </a:r>
          </a:p>
          <a:p>
            <a:pPr>
              <a:lnSpc>
                <a:spcPct val="110000"/>
              </a:lnSpc>
              <a:spcBef>
                <a:spcPts val="100"/>
              </a:spcBef>
              <a:buFontTx/>
              <a:buNone/>
              <a:tabLst>
                <a:tab pos="536575" algn="l"/>
              </a:tabLst>
            </a:pP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}</a:t>
            </a:r>
            <a:endParaRPr lang="en-US" sz="2000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5867400" y="2209800"/>
            <a:ext cx="381000" cy="1676400"/>
          </a:xfrm>
          <a:prstGeom prst="rightBrace">
            <a:avLst>
              <a:gd name="adj1" fmla="val 8333"/>
              <a:gd name="adj2" fmla="val 46829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53200" y="2362200"/>
            <a:ext cx="1981200" cy="762000"/>
          </a:xfrm>
          <a:prstGeom prst="rect">
            <a:avLst/>
          </a:prstGeom>
        </p:spPr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05600" y="4876800"/>
            <a:ext cx="1981200" cy="1143000"/>
          </a:xfrm>
          <a:prstGeom prst="rect">
            <a:avLst/>
          </a:prstGeom>
          <a:solidFill>
            <a:srgbClr val="0033CC"/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 smtClean="0">
                <a:solidFill>
                  <a:srgbClr val="FFFF00"/>
                </a:solidFill>
              </a:rPr>
              <a:t>Print</a:t>
            </a:r>
            <a:endParaRPr lang="en-US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6324600" y="4800600"/>
            <a:ext cx="381000" cy="1143000"/>
          </a:xfrm>
          <a:prstGeom prst="rightBrace">
            <a:avLst>
              <a:gd name="adj1" fmla="val 8333"/>
              <a:gd name="adj2" fmla="val 46829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00800" y="2362200"/>
            <a:ext cx="2667000" cy="152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u="sng" dirty="0" smtClean="0"/>
              <a:t>reads</a:t>
            </a:r>
            <a:r>
              <a:rPr lang="en-US" dirty="0" smtClean="0"/>
              <a:t> 10 real numbers from the into an array  called x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95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600200" cy="533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TASK 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685800"/>
            <a:ext cx="8686800" cy="3962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Write a program that </a:t>
            </a:r>
            <a:r>
              <a:rPr lang="en-US" u="sng" dirty="0" smtClean="0">
                <a:solidFill>
                  <a:srgbClr val="FF0000"/>
                </a:solidFill>
              </a:rPr>
              <a:t>reads 10 real </a:t>
            </a:r>
            <a:r>
              <a:rPr lang="en-US" dirty="0" smtClean="0"/>
              <a:t>numbers from the user (negative and positive numbers) into an </a:t>
            </a:r>
            <a:r>
              <a:rPr lang="en-US" dirty="0" smtClean="0">
                <a:solidFill>
                  <a:srgbClr val="FF0000"/>
                </a:solidFill>
              </a:rPr>
              <a:t>array</a:t>
            </a:r>
            <a:r>
              <a:rPr lang="en-US" dirty="0" smtClean="0"/>
              <a:t>, then it will do the </a:t>
            </a:r>
            <a:r>
              <a:rPr lang="en-US" dirty="0" smtClean="0"/>
              <a:t>following: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find </a:t>
            </a:r>
            <a:r>
              <a:rPr lang="en-US" sz="2900" dirty="0" smtClean="0"/>
              <a:t>the </a:t>
            </a:r>
            <a:r>
              <a:rPr lang="en-US" sz="2900" dirty="0" smtClean="0">
                <a:solidFill>
                  <a:srgbClr val="FF0000"/>
                </a:solidFill>
              </a:rPr>
              <a:t>sum</a:t>
            </a:r>
            <a:r>
              <a:rPr lang="en-US" sz="2900" dirty="0" smtClean="0"/>
              <a:t> and </a:t>
            </a:r>
            <a:r>
              <a:rPr lang="en-US" sz="2900" dirty="0" smtClean="0">
                <a:solidFill>
                  <a:srgbClr val="FF0000"/>
                </a:solidFill>
              </a:rPr>
              <a:t>average</a:t>
            </a:r>
            <a:r>
              <a:rPr lang="en-US" sz="2900" dirty="0" smtClean="0"/>
              <a:t> of positive numbers of the array and display them.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 count </a:t>
            </a:r>
            <a:r>
              <a:rPr lang="en-US" sz="2900" dirty="0" smtClean="0"/>
              <a:t>negative numbers of the array and display it.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900" dirty="0" smtClean="0"/>
              <a:t> </a:t>
            </a:r>
            <a:r>
              <a:rPr lang="en-US" sz="2900" dirty="0" smtClean="0"/>
              <a:t>find </a:t>
            </a:r>
            <a:r>
              <a:rPr lang="en-US" sz="2900" dirty="0" smtClean="0"/>
              <a:t>the minimum value of the array and display it.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Use a separate loop for each one of the tasks shown above.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533400"/>
            <a:ext cx="8915400" cy="58674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dirty="0" smtClean="0"/>
              <a:t>#include&lt;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#define SIZE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main(void) {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double  x[SIZE],sum=0.0,avg;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en-US" dirty="0" err="1" smtClean="0">
                <a:solidFill>
                  <a:srgbClr val="FF0000"/>
                </a:solidFill>
              </a:rPr>
              <a:t>int</a:t>
            </a:r>
            <a:r>
              <a:rPr lang="en-US" dirty="0" smtClean="0">
                <a:solidFill>
                  <a:srgbClr val="FF0000"/>
                </a:solidFill>
              </a:rPr>
              <a:t>	count1=0, count2=0;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dirty="0" err="1" smtClean="0">
                <a:solidFill>
                  <a:srgbClr val="FF0000"/>
                </a:solidFill>
              </a:rPr>
              <a:t>int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;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for (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=0;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&lt;SIZE;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++) {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</a:t>
            </a:r>
            <a:r>
              <a:rPr lang="en-US" dirty="0" err="1" smtClean="0">
                <a:solidFill>
                  <a:srgbClr val="FF0000"/>
                </a:solidFill>
              </a:rPr>
              <a:t>printf</a:t>
            </a:r>
            <a:r>
              <a:rPr lang="en-US" dirty="0" smtClean="0">
                <a:solidFill>
                  <a:srgbClr val="FF0000"/>
                </a:solidFill>
              </a:rPr>
              <a:t>("Enter element[%d]: ",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);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	</a:t>
            </a:r>
            <a:r>
              <a:rPr lang="en-US" dirty="0" err="1" smtClean="0">
                <a:solidFill>
                  <a:srgbClr val="FF0000"/>
                </a:solidFill>
              </a:rPr>
              <a:t>scanf</a:t>
            </a:r>
            <a:r>
              <a:rPr lang="en-US" dirty="0" smtClean="0">
                <a:solidFill>
                  <a:srgbClr val="FF0000"/>
                </a:solidFill>
              </a:rPr>
              <a:t>("%lf", &amp;x[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]);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}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  </a:t>
            </a:r>
            <a:r>
              <a:rPr lang="en-US" dirty="0" err="1" smtClean="0">
                <a:solidFill>
                  <a:srgbClr val="FF0000"/>
                </a:solidFill>
              </a:rPr>
              <a:t>printf</a:t>
            </a:r>
            <a:r>
              <a:rPr lang="en-US" dirty="0" smtClean="0">
                <a:solidFill>
                  <a:srgbClr val="FF0000"/>
                </a:solidFill>
              </a:rPr>
              <a:t>("\n");</a:t>
            </a:r>
          </a:p>
          <a:p>
            <a:pPr>
              <a:buNone/>
            </a:pPr>
            <a:r>
              <a:rPr lang="en-US" dirty="0" smtClean="0"/>
              <a:t>      </a:t>
            </a:r>
          </a:p>
          <a:p>
            <a:pPr>
              <a:buNone/>
            </a:pPr>
            <a:r>
              <a:rPr lang="en-US" sz="3000" b="1" u="sng" dirty="0" smtClean="0">
                <a:solidFill>
                  <a:srgbClr val="FF0000"/>
                </a:solidFill>
              </a:rPr>
              <a:t>//complete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printf</a:t>
            </a:r>
            <a:r>
              <a:rPr lang="en-US" dirty="0" smtClean="0"/>
              <a:t>("the sum and average of positive numbers of the array are %.2f , %.2f \</a:t>
            </a:r>
            <a:r>
              <a:rPr lang="en-US" dirty="0" err="1" smtClean="0"/>
              <a:t>n",sum,sum</a:t>
            </a:r>
            <a:r>
              <a:rPr lang="en-US" dirty="0" smtClean="0"/>
              <a:t>/count1);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("count of negative numbers = %d\n",count2);</a:t>
            </a:r>
          </a:p>
          <a:p>
            <a:pPr>
              <a:buNone/>
            </a:pPr>
            <a:r>
              <a:rPr lang="en-US" dirty="0" smtClean="0"/>
              <a:t>	system("pause");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3581400"/>
            <a:ext cx="8229600" cy="533400"/>
          </a:xfrm>
          <a:prstGeom prst="rect">
            <a:avLst/>
          </a:prstGeom>
          <a:solidFill>
            <a:srgbClr val="FFFF00"/>
          </a:solidFill>
          <a:ln w="57150">
            <a:solidFill>
              <a:srgbClr val="FF33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u="sng" dirty="0" smtClean="0"/>
              <a:t>For LOOP TO </a:t>
            </a:r>
            <a:r>
              <a:rPr lang="en-US" dirty="0" smtClean="0"/>
              <a:t>: find </a:t>
            </a:r>
            <a:r>
              <a:rPr lang="en-US" dirty="0" smtClean="0"/>
              <a:t>the sum and average of positive numbers of the array 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4343400"/>
            <a:ext cx="8229600" cy="533400"/>
          </a:xfrm>
          <a:prstGeom prst="rect">
            <a:avLst/>
          </a:prstGeom>
          <a:solidFill>
            <a:srgbClr val="FFC000"/>
          </a:solidFill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b="1" dirty="0" smtClean="0"/>
          </a:p>
          <a:p>
            <a:pPr algn="ctr">
              <a:lnSpc>
                <a:spcPct val="120000"/>
              </a:lnSpc>
            </a:pPr>
            <a:r>
              <a:rPr lang="en-US" b="1" u="sng" dirty="0" smtClean="0"/>
              <a:t>For </a:t>
            </a:r>
            <a:r>
              <a:rPr lang="en-US" b="1" u="sng" dirty="0" smtClean="0"/>
              <a:t>LOOP TO </a:t>
            </a:r>
            <a:r>
              <a:rPr lang="en-US" b="1" dirty="0" smtClean="0"/>
              <a:t>: count negative numbers of the array and display it.</a:t>
            </a:r>
            <a:endParaRPr lang="en-US" b="1" dirty="0" smtClean="0"/>
          </a:p>
          <a:p>
            <a:pPr algn="ctr">
              <a:lnSpc>
                <a:spcPct val="120000"/>
              </a:lnSpc>
            </a:pPr>
            <a:r>
              <a:rPr lang="en-US" b="1" dirty="0" smtClean="0"/>
              <a:t> 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0" y="1828800"/>
            <a:ext cx="45720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u="sng" dirty="0" smtClean="0"/>
              <a:t>reads</a:t>
            </a:r>
            <a:r>
              <a:rPr lang="en-US" dirty="0" smtClean="0"/>
              <a:t> 10 real numbers from the into an array  called x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3352800" y="1905000"/>
            <a:ext cx="381000" cy="1066800"/>
          </a:xfrm>
          <a:prstGeom prst="rightBrace">
            <a:avLst>
              <a:gd name="adj1" fmla="val 8333"/>
              <a:gd name="adj2" fmla="val 46829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274638"/>
            <a:ext cx="2590800" cy="8683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Complete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0"/>
            <a:ext cx="8915400" cy="6553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#include&lt;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#define SIZE 5</a:t>
            </a:r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main(void) {</a:t>
            </a:r>
          </a:p>
          <a:p>
            <a:pPr>
              <a:buNone/>
            </a:pPr>
            <a:r>
              <a:rPr lang="en-US" dirty="0" smtClean="0"/>
              <a:t>	double  x[SIZE],sum=0.0,avg;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	count1=0, count2=0;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	for (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&lt;SIZE; </a:t>
            </a:r>
            <a:r>
              <a:rPr lang="en-US" dirty="0" err="1" smtClean="0"/>
              <a:t>i</a:t>
            </a:r>
            <a:r>
              <a:rPr lang="en-US" dirty="0" smtClean="0"/>
              <a:t>++) {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printf</a:t>
            </a:r>
            <a:r>
              <a:rPr lang="en-US" dirty="0" smtClean="0"/>
              <a:t>("Enter element[%d]: ", 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scanf</a:t>
            </a:r>
            <a:r>
              <a:rPr lang="en-US" dirty="0" smtClean="0"/>
              <a:t>("%lf", &amp;x[</a:t>
            </a:r>
            <a:r>
              <a:rPr lang="en-US" dirty="0" err="1" smtClean="0"/>
              <a:t>i</a:t>
            </a:r>
            <a:r>
              <a:rPr lang="en-US" dirty="0" smtClean="0"/>
              <a:t>]);</a:t>
            </a:r>
          </a:p>
          <a:p>
            <a:pPr>
              <a:buNone/>
            </a:pPr>
            <a:r>
              <a:rPr lang="en-US" dirty="0" smtClean="0"/>
              <a:t>	} </a:t>
            </a:r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printf</a:t>
            </a:r>
            <a:r>
              <a:rPr lang="en-US" dirty="0" smtClean="0"/>
              <a:t>("\n");</a:t>
            </a:r>
          </a:p>
          <a:p>
            <a:pPr>
              <a:buNone/>
            </a:pPr>
            <a:r>
              <a:rPr lang="en-US" dirty="0" smtClean="0"/>
              <a:t>// </a:t>
            </a:r>
            <a:r>
              <a:rPr lang="en-US" b="1" u="sng" dirty="0" smtClean="0">
                <a:solidFill>
                  <a:srgbClr val="FF0000"/>
                </a:solidFill>
              </a:rPr>
              <a:t>//complete</a:t>
            </a:r>
          </a:p>
          <a:p>
            <a:pPr>
              <a:buNone/>
            </a:pPr>
            <a:r>
              <a:rPr lang="en-US" dirty="0" smtClean="0"/>
              <a:t>    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//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("the sum and average of positive numbers of the array are %.2f , %.2f \</a:t>
            </a:r>
            <a:r>
              <a:rPr lang="en-US" dirty="0" err="1" smtClean="0"/>
              <a:t>n",sum,sum</a:t>
            </a:r>
            <a:r>
              <a:rPr lang="en-US" dirty="0" smtClean="0"/>
              <a:t>/count1);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("count of negative numbers = %d\n",count2);</a:t>
            </a:r>
          </a:p>
          <a:p>
            <a:pPr>
              <a:buNone/>
            </a:pPr>
            <a:r>
              <a:rPr lang="en-US" dirty="0" smtClean="0"/>
              <a:t>	system("pause");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Task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8229600" cy="3810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Write a program </a:t>
            </a:r>
            <a:r>
              <a:rPr lang="en-US" dirty="0" smtClean="0"/>
              <a:t>that</a:t>
            </a: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Reads</a:t>
            </a:r>
            <a:r>
              <a:rPr lang="en-US" dirty="0" smtClean="0"/>
              <a:t> </a:t>
            </a:r>
            <a:r>
              <a:rPr lang="en-US" dirty="0" smtClean="0"/>
              <a:t>10 integer numbers from the user (negative and positive numbers), </a:t>
            </a:r>
            <a:endParaRPr lang="en-US" dirty="0" smtClean="0"/>
          </a:p>
          <a:p>
            <a:r>
              <a:rPr lang="en-US" dirty="0" smtClean="0"/>
              <a:t>then It </a:t>
            </a:r>
            <a:r>
              <a:rPr lang="en-US" dirty="0" smtClean="0"/>
              <a:t>will </a:t>
            </a:r>
            <a:r>
              <a:rPr lang="en-US" u="sng" dirty="0" smtClean="0">
                <a:solidFill>
                  <a:srgbClr val="FF0000"/>
                </a:solidFill>
              </a:rPr>
              <a:t>find</a:t>
            </a:r>
            <a:r>
              <a:rPr lang="en-US" dirty="0" smtClean="0"/>
              <a:t> the index (subscript) of the </a:t>
            </a:r>
            <a:r>
              <a:rPr lang="en-US" dirty="0" smtClean="0">
                <a:solidFill>
                  <a:srgbClr val="FF0000"/>
                </a:solidFill>
              </a:rPr>
              <a:t>maximum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minimum</a:t>
            </a:r>
            <a:r>
              <a:rPr lang="en-US" dirty="0" smtClean="0"/>
              <a:t> values of the array.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0"/>
            <a:ext cx="7467600" cy="67056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#include&lt;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#define SIZE </a:t>
            </a:r>
            <a:r>
              <a:rPr lang="en-US" dirty="0" smtClean="0"/>
              <a:t>10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main(void) 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int</a:t>
            </a:r>
            <a:r>
              <a:rPr lang="en-US" dirty="0" smtClean="0"/>
              <a:t>	x[SIZE],</a:t>
            </a:r>
            <a:r>
              <a:rPr lang="en-US" dirty="0" err="1" smtClean="0"/>
              <a:t>max,min,i,a,b</a:t>
            </a:r>
            <a:r>
              <a:rPr lang="en-US" dirty="0" smtClean="0"/>
              <a:t>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("Enter %d integer numbers : \</a:t>
            </a:r>
            <a:r>
              <a:rPr lang="en-US" dirty="0" err="1" smtClean="0"/>
              <a:t>n",SIZE</a:t>
            </a:r>
            <a:r>
              <a:rPr lang="en-US" dirty="0" smtClean="0"/>
              <a:t>);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for 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=0;i&lt;SIZE;++</a:t>
            </a:r>
            <a:r>
              <a:rPr lang="en-US" dirty="0" err="1" smtClean="0"/>
              <a:t>i</a:t>
            </a:r>
            <a:r>
              <a:rPr lang="en-US" dirty="0" smtClean="0"/>
              <a:t>){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  </a:t>
            </a:r>
            <a:r>
              <a:rPr lang="en-US" dirty="0" err="1" smtClean="0"/>
              <a:t>scanf</a:t>
            </a:r>
            <a:r>
              <a:rPr lang="en-US" dirty="0" smtClean="0"/>
              <a:t> ( "</a:t>
            </a:r>
            <a:r>
              <a:rPr lang="en-US" u="sng" dirty="0" smtClean="0">
                <a:solidFill>
                  <a:srgbClr val="0033CC"/>
                </a:solidFill>
              </a:rPr>
              <a:t>%d</a:t>
            </a:r>
            <a:r>
              <a:rPr lang="en-US" dirty="0" smtClean="0"/>
              <a:t>", </a:t>
            </a:r>
            <a:r>
              <a:rPr lang="en-US" dirty="0" smtClean="0">
                <a:solidFill>
                  <a:srgbClr val="FF3300"/>
                </a:solidFill>
              </a:rPr>
              <a:t>&amp;</a:t>
            </a:r>
            <a:r>
              <a:rPr lang="en-US" dirty="0" smtClean="0"/>
              <a:t>x[</a:t>
            </a:r>
            <a:r>
              <a:rPr lang="en-US" dirty="0" err="1" smtClean="0"/>
              <a:t>i</a:t>
            </a:r>
            <a:r>
              <a:rPr lang="en-US" dirty="0" smtClean="0"/>
              <a:t>] ) ;</a:t>
            </a:r>
          </a:p>
          <a:p>
            <a:pPr>
              <a:buNone/>
            </a:pPr>
            <a:r>
              <a:rPr lang="en-US" dirty="0" smtClean="0"/>
              <a:t>	  </a:t>
            </a:r>
            <a:r>
              <a:rPr lang="en-US" dirty="0" smtClean="0"/>
              <a:t>}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printf</a:t>
            </a:r>
            <a:r>
              <a:rPr lang="en-US" dirty="0" smtClean="0"/>
              <a:t>("\n");</a:t>
            </a:r>
          </a:p>
          <a:p>
            <a:pPr>
              <a:buNone/>
            </a:pPr>
            <a:r>
              <a:rPr lang="en-US" dirty="0" smtClean="0"/>
              <a:t>        </a:t>
            </a:r>
          </a:p>
          <a:p>
            <a:pPr>
              <a:buNone/>
            </a:pPr>
            <a:r>
              <a:rPr lang="en-US" dirty="0" smtClean="0">
                <a:solidFill>
                  <a:srgbClr val="0033CC"/>
                </a:solidFill>
              </a:rPr>
              <a:t>	</a:t>
            </a:r>
            <a:r>
              <a:rPr lang="en-US" b="1" dirty="0" smtClean="0">
                <a:solidFill>
                  <a:srgbClr val="0033CC"/>
                </a:solidFill>
              </a:rPr>
              <a:t>max=x[0];</a:t>
            </a:r>
          </a:p>
          <a:p>
            <a:pPr>
              <a:buNone/>
            </a:pPr>
            <a:r>
              <a:rPr lang="en-US" b="1" dirty="0" smtClean="0">
                <a:solidFill>
                  <a:srgbClr val="0033CC"/>
                </a:solidFill>
              </a:rPr>
              <a:t>	min=x[0</a:t>
            </a:r>
            <a:r>
              <a:rPr lang="en-US" b="1" dirty="0" smtClean="0">
                <a:solidFill>
                  <a:srgbClr val="0033CC"/>
                </a:solidFill>
              </a:rPr>
              <a:t>];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//complete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</a:t>
            </a:r>
            <a:r>
              <a:rPr lang="en-US" dirty="0" err="1" smtClean="0"/>
              <a:t>printf</a:t>
            </a:r>
            <a:r>
              <a:rPr lang="en-US" dirty="0" smtClean="0"/>
              <a:t>("Maximum is %d at index %d\</a:t>
            </a:r>
            <a:r>
              <a:rPr lang="en-US" dirty="0" err="1" smtClean="0"/>
              <a:t>n",max,a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("Minimum is %d at index %d\</a:t>
            </a:r>
            <a:r>
              <a:rPr lang="en-US" dirty="0" err="1" smtClean="0"/>
              <a:t>n",min,b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system("pause");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62400" y="2133600"/>
            <a:ext cx="45720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u="sng" dirty="0" smtClean="0"/>
              <a:t>reads</a:t>
            </a:r>
            <a:r>
              <a:rPr lang="en-US" dirty="0" smtClean="0"/>
              <a:t> 10 real numbers from the into an array  called x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3505200" y="1981200"/>
            <a:ext cx="381000" cy="990600"/>
          </a:xfrm>
          <a:prstGeom prst="rightBrace">
            <a:avLst>
              <a:gd name="adj1" fmla="val 8333"/>
              <a:gd name="adj2" fmla="val 46829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3886200"/>
            <a:ext cx="8229600" cy="533400"/>
          </a:xfrm>
          <a:prstGeom prst="rect">
            <a:avLst/>
          </a:prstGeom>
          <a:solidFill>
            <a:srgbClr val="99FF99"/>
          </a:solidFill>
          <a:ln w="57150">
            <a:solidFill>
              <a:srgbClr val="FF33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b="1" u="sng" dirty="0" smtClean="0"/>
          </a:p>
          <a:p>
            <a:pPr algn="ctr">
              <a:lnSpc>
                <a:spcPct val="120000"/>
              </a:lnSpc>
            </a:pPr>
            <a:r>
              <a:rPr lang="en-US" b="1" u="sng" dirty="0" smtClean="0"/>
              <a:t>For LOOP TO </a:t>
            </a:r>
            <a:r>
              <a:rPr lang="en-US" dirty="0" smtClean="0"/>
              <a:t>: </a:t>
            </a:r>
            <a:r>
              <a:rPr lang="en-US" dirty="0" smtClean="0"/>
              <a:t>maximum and minimum values of the array.</a:t>
            </a:r>
          </a:p>
          <a:p>
            <a:pPr algn="ctr">
              <a:lnSpc>
                <a:spcPct val="120000"/>
              </a:lnSpc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0"/>
            <a:ext cx="7467600" cy="67056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#include&lt;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#define SIZE </a:t>
            </a:r>
            <a:r>
              <a:rPr lang="en-US" dirty="0" smtClean="0"/>
              <a:t>10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int</a:t>
            </a:r>
            <a:r>
              <a:rPr lang="en-US" dirty="0" smtClean="0"/>
              <a:t> main(void) 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u="sng" dirty="0" err="1" smtClean="0">
                <a:solidFill>
                  <a:srgbClr val="0033CC"/>
                </a:solidFill>
              </a:rPr>
              <a:t>int</a:t>
            </a:r>
            <a:r>
              <a:rPr lang="en-US" dirty="0" smtClean="0"/>
              <a:t>	x[SIZE],</a:t>
            </a:r>
            <a:r>
              <a:rPr lang="en-US" dirty="0" err="1" smtClean="0"/>
              <a:t>max,min,i,a,b</a:t>
            </a:r>
            <a:r>
              <a:rPr lang="en-US" dirty="0" smtClean="0"/>
              <a:t>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("Enter %d integer numbers : \</a:t>
            </a:r>
            <a:r>
              <a:rPr lang="en-US" dirty="0" err="1" smtClean="0"/>
              <a:t>n",SIZE</a:t>
            </a:r>
            <a:r>
              <a:rPr lang="en-US" dirty="0" smtClean="0"/>
              <a:t>);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for 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=0;i&lt;SIZE;++</a:t>
            </a:r>
            <a:r>
              <a:rPr lang="en-US" dirty="0" err="1" smtClean="0"/>
              <a:t>i</a:t>
            </a:r>
            <a:r>
              <a:rPr lang="en-US" dirty="0" smtClean="0"/>
              <a:t>){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  </a:t>
            </a:r>
            <a:r>
              <a:rPr lang="en-US" dirty="0" err="1" smtClean="0"/>
              <a:t>scanf</a:t>
            </a:r>
            <a:r>
              <a:rPr lang="en-US" dirty="0" smtClean="0"/>
              <a:t> ( "</a:t>
            </a:r>
            <a:r>
              <a:rPr lang="en-US" b="1" u="sng" dirty="0" smtClean="0">
                <a:solidFill>
                  <a:srgbClr val="0033CC"/>
                </a:solidFill>
              </a:rPr>
              <a:t>%d</a:t>
            </a:r>
            <a:r>
              <a:rPr lang="en-US" dirty="0" smtClean="0"/>
              <a:t>", </a:t>
            </a:r>
            <a:r>
              <a:rPr lang="en-US" sz="4500" dirty="0" smtClean="0">
                <a:solidFill>
                  <a:srgbClr val="FF3300"/>
                </a:solidFill>
              </a:rPr>
              <a:t>&amp;</a:t>
            </a:r>
            <a:r>
              <a:rPr lang="en-US" dirty="0" smtClean="0"/>
              <a:t>x[</a:t>
            </a:r>
            <a:r>
              <a:rPr lang="en-US" dirty="0" err="1" smtClean="0"/>
              <a:t>i</a:t>
            </a:r>
            <a:r>
              <a:rPr lang="en-US" dirty="0" smtClean="0"/>
              <a:t>] ) ;</a:t>
            </a:r>
          </a:p>
          <a:p>
            <a:pPr>
              <a:buNone/>
            </a:pPr>
            <a:r>
              <a:rPr lang="en-US" dirty="0" smtClean="0"/>
              <a:t>	  </a:t>
            </a:r>
            <a:r>
              <a:rPr lang="en-US" dirty="0" smtClean="0"/>
              <a:t>}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printf</a:t>
            </a:r>
            <a:r>
              <a:rPr lang="en-US" dirty="0" smtClean="0"/>
              <a:t>("\n");</a:t>
            </a:r>
          </a:p>
          <a:p>
            <a:pPr>
              <a:buNone/>
            </a:pPr>
            <a:r>
              <a:rPr lang="en-US" dirty="0" smtClean="0"/>
              <a:t>        </a:t>
            </a:r>
          </a:p>
          <a:p>
            <a:pPr>
              <a:buNone/>
            </a:pPr>
            <a:r>
              <a:rPr lang="en-US" b="1" dirty="0" smtClean="0">
                <a:solidFill>
                  <a:srgbClr val="0033CC"/>
                </a:solidFill>
              </a:rPr>
              <a:t>	max=x[0];</a:t>
            </a:r>
          </a:p>
          <a:p>
            <a:pPr>
              <a:buNone/>
            </a:pPr>
            <a:r>
              <a:rPr lang="en-US" b="1" dirty="0" smtClean="0">
                <a:solidFill>
                  <a:srgbClr val="0033CC"/>
                </a:solidFill>
              </a:rPr>
              <a:t>	min=x[0];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//complete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("Maximum is %d at index %d\</a:t>
            </a:r>
            <a:r>
              <a:rPr lang="en-US" dirty="0" err="1" smtClean="0"/>
              <a:t>n",max,a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printf</a:t>
            </a:r>
            <a:r>
              <a:rPr lang="en-US" dirty="0" smtClean="0"/>
              <a:t>("Minimum is %d at index %d\</a:t>
            </a:r>
            <a:r>
              <a:rPr lang="en-US" dirty="0" err="1" smtClean="0"/>
              <a:t>n",min,b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system("pause");</a:t>
            </a:r>
          </a:p>
          <a:p>
            <a:pPr>
              <a:buNone/>
            </a:pPr>
            <a:r>
              <a:rPr lang="en-US" dirty="0" smtClean="0"/>
              <a:t>	return 0;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62400" y="2133600"/>
            <a:ext cx="4572000" cy="1219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b="1" u="sng" dirty="0" smtClean="0"/>
              <a:t>reads</a:t>
            </a:r>
            <a:r>
              <a:rPr lang="en-US" dirty="0" smtClean="0"/>
              <a:t> 10 integer numbers from the into an array  called x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>
        <a:noAutofit/>
      </a:bodyPr>
      <a:lstStyle>
        <a:defPPr>
          <a:lnSpc>
            <a:spcPct val="120000"/>
          </a:lnSpc>
          <a:defRPr sz="2400" dirty="0">
            <a:latin typeface="Calibri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27061</TotalTime>
  <Words>363</Words>
  <Application>Microsoft Office PowerPoint</Application>
  <PresentationFormat>On-screen Show (4:3)</PresentationFormat>
  <Paragraphs>148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Declaring Arrays</vt:lpstr>
      <vt:lpstr>Array Indexing</vt:lpstr>
      <vt:lpstr>Slide 3</vt:lpstr>
      <vt:lpstr>TASK 1</vt:lpstr>
      <vt:lpstr>Slide 5</vt:lpstr>
      <vt:lpstr>Complete</vt:lpstr>
      <vt:lpstr>Task 2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Repetition and Loop Statements</dc:title>
  <dc:creator>Muhamed F. Mudawar</dc:creator>
  <cp:lastModifiedBy>user</cp:lastModifiedBy>
  <cp:revision>890</cp:revision>
  <cp:lastPrinted>2014-04-12T13:17:35Z</cp:lastPrinted>
  <dcterms:created xsi:type="dcterms:W3CDTF">2006-12-07T16:06:22Z</dcterms:created>
  <dcterms:modified xsi:type="dcterms:W3CDTF">2015-04-14T14:23:56Z</dcterms:modified>
</cp:coreProperties>
</file>